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65" r:id="rId2"/>
    <p:sldId id="412" r:id="rId3"/>
    <p:sldId id="428" r:id="rId4"/>
    <p:sldId id="429" r:id="rId5"/>
    <p:sldId id="430" r:id="rId6"/>
    <p:sldId id="432" r:id="rId7"/>
    <p:sldId id="431" r:id="rId8"/>
    <p:sldId id="433" r:id="rId9"/>
    <p:sldId id="435" r:id="rId10"/>
    <p:sldId id="434" r:id="rId11"/>
    <p:sldId id="436" r:id="rId12"/>
    <p:sldId id="441" r:id="rId13"/>
    <p:sldId id="437" r:id="rId14"/>
    <p:sldId id="438" r:id="rId15"/>
    <p:sldId id="439" r:id="rId16"/>
    <p:sldId id="440" r:id="rId17"/>
    <p:sldId id="442" r:id="rId18"/>
    <p:sldId id="445" r:id="rId19"/>
    <p:sldId id="44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billar" initials="DA" lastIdx="1" clrIdx="0">
    <p:extLst>
      <p:ext uri="{19B8F6BF-5375-455C-9EA6-DF929625EA0E}">
        <p15:presenceInfo xmlns:p15="http://schemas.microsoft.com/office/powerpoint/2012/main" userId="cacf579c1a3a12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6FF"/>
    <a:srgbClr val="00B050"/>
    <a:srgbClr val="0B34A9"/>
    <a:srgbClr val="FFCC00"/>
    <a:srgbClr val="0FFA0F"/>
    <a:srgbClr val="5B9BD5"/>
    <a:srgbClr val="FFFFFF"/>
    <a:srgbClr val="009644"/>
    <a:srgbClr val="56FC56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2894" autoAdjust="0"/>
  </p:normalViewPr>
  <p:slideViewPr>
    <p:cSldViewPr snapToGrid="0">
      <p:cViewPr varScale="1">
        <p:scale>
          <a:sx n="66" d="100"/>
          <a:sy n="66" d="100"/>
        </p:scale>
        <p:origin x="61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1737C-FAE8-4E22-80A8-DF626DF4A916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BAD9F-8C4E-4038-BBED-9ACDD8ECD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26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Addison, C. (2015, December 11). Code Composer Studio v6 [Digital image]. Retrieved November 08, 2016, from https://e2e.ti.com/blogs_/b/toolsinsider/archive/2015/12/11/helpful-tips-executing-code-from-ram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20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92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43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92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4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8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http://www.ti.com/lit/ug/slau597c/slau597c.pdf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6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Addison, C. (2015, December 11). Code Composer Studio v6 [Digital image]. Retrieved November 08, 2016, from https://e2e.ti.com/blogs_/b/toolsinsider/archive/2015/12/11/helpful-tips-executing-code-from-ram </a:t>
            </a:r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http://www.ti.com/lit/ug/slau597c/slau597c.pdf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4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http://www.ti.com/lit/ug/slau356f/slau356f.pdf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7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http://www.ti.com/lit/ug/slau356f/slau356f.pdf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9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55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38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D9F-8C4E-4038-BBED-9ACDD8ECD4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3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0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3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7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3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8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5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8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800" y="191438"/>
            <a:ext cx="11785255" cy="883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799" y="1282847"/>
            <a:ext cx="11785255" cy="207236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9C385-027E-48D1-B3CE-E75A27BD3EB1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BA54F-910D-4E7E-8BD6-F8224FB8A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4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bg2"/>
          </a:solidFill>
          <a:latin typeface="Helvetica Neue Ultra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bg2"/>
          </a:solidFill>
          <a:latin typeface="Helvetica Neue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bg2"/>
          </a:solidFill>
          <a:latin typeface="Helvetica Neue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Helvetica Neue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Helvetica Neue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Helvetica Neue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Helvetica Neue"/>
              </a:rPr>
              <a:t>Debugging a Microcontroller Program: Part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95923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Embedded Software </a:t>
            </a:r>
            <a:r>
              <a:rPr lang="en-US" dirty="0" smtClean="0">
                <a:solidFill>
                  <a:schemeClr val="bg1"/>
                </a:solidFill>
                <a:latin typeface="Helvetica Neue"/>
              </a:rPr>
              <a:t>Essentials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 Neue"/>
              </a:rPr>
              <a:t>C2 M3 V7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015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Access Port [S4a]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6"/>
            <a:ext cx="4654938" cy="4447371"/>
          </a:xfrm>
        </p:spPr>
        <p:txBody>
          <a:bodyPr/>
          <a:lstStyle/>
          <a:p>
            <a:r>
              <a:rPr lang="en-US" dirty="0" smtClean="0"/>
              <a:t>Built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d</a:t>
            </a:r>
            <a:r>
              <a:rPr lang="en-US" dirty="0" smtClean="0"/>
              <a:t>ebug </a:t>
            </a:r>
            <a:r>
              <a:rPr lang="en-US" dirty="0"/>
              <a:t>p</a:t>
            </a:r>
            <a:r>
              <a:rPr lang="en-US" dirty="0" smtClean="0"/>
              <a:t>ort called </a:t>
            </a:r>
            <a:r>
              <a:rPr lang="en-US" dirty="0" smtClean="0">
                <a:solidFill>
                  <a:srgbClr val="25C6FF"/>
                </a:solidFill>
              </a:rPr>
              <a:t>Debug Access Port (DAP)</a:t>
            </a:r>
          </a:p>
          <a:p>
            <a:endParaRPr lang="en-US" dirty="0"/>
          </a:p>
          <a:p>
            <a:r>
              <a:rPr lang="en-US" dirty="0" smtClean="0"/>
              <a:t>Supports multiple debugging interfaces</a:t>
            </a:r>
          </a:p>
          <a:p>
            <a:pPr lvl="1"/>
            <a:r>
              <a:rPr lang="en-US" dirty="0" smtClean="0"/>
              <a:t>Joint Test Action Group (JTAG)</a:t>
            </a:r>
          </a:p>
          <a:p>
            <a:pPr lvl="1"/>
            <a:r>
              <a:rPr lang="en-US" dirty="0" smtClean="0"/>
              <a:t>Serial Wire Debug (SWD)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0" y="1239547"/>
            <a:ext cx="7066149" cy="52707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603958" y="3521242"/>
            <a:ext cx="850231" cy="906379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879305" y="3328738"/>
            <a:ext cx="850231" cy="927172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6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[S5a]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8" y="1282846"/>
            <a:ext cx="5896743" cy="5316840"/>
          </a:xfrm>
        </p:spPr>
        <p:txBody>
          <a:bodyPr/>
          <a:lstStyle/>
          <a:p>
            <a:r>
              <a:rPr lang="en-US" dirty="0"/>
              <a:t>Mechanism to stop or pause the current execution of a program</a:t>
            </a:r>
          </a:p>
          <a:p>
            <a:pPr lvl="1"/>
            <a:r>
              <a:rPr lang="en-US" dirty="0"/>
              <a:t>Program must be un-paused or restarted a breakpoint occurs</a:t>
            </a:r>
          </a:p>
          <a:p>
            <a:pPr lvl="2"/>
            <a:endParaRPr lang="en-US" dirty="0">
              <a:solidFill>
                <a:srgbClr val="25C6FF"/>
              </a:solidFill>
            </a:endParaRPr>
          </a:p>
          <a:p>
            <a:pPr lvl="2"/>
            <a:endParaRPr lang="en-US" dirty="0">
              <a:solidFill>
                <a:srgbClr val="25C6FF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Limited number of breakpoints allowed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0535" y="975220"/>
            <a:ext cx="4865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b</a:t>
            </a:r>
            <a:r>
              <a:rPr lang="en-US" sz="2800" dirty="0" err="1" smtClean="0">
                <a:solidFill>
                  <a:schemeClr val="bg1"/>
                </a:solidFill>
              </a:rPr>
              <a:t>link.c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5179" t="14760" r="14047" b="65495"/>
          <a:stretch/>
        </p:blipFill>
        <p:spPr>
          <a:xfrm>
            <a:off x="7548167" y="4718725"/>
            <a:ext cx="4193260" cy="15299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142" t="46389" r="58954" b="22714"/>
          <a:stretch/>
        </p:blipFill>
        <p:spPr>
          <a:xfrm>
            <a:off x="7078698" y="1602231"/>
            <a:ext cx="4808729" cy="27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[S5b]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8" y="1282846"/>
            <a:ext cx="6039829" cy="4855175"/>
          </a:xfrm>
        </p:spPr>
        <p:txBody>
          <a:bodyPr/>
          <a:lstStyle/>
          <a:p>
            <a:r>
              <a:rPr lang="en-US" dirty="0" smtClean="0"/>
              <a:t>Mechanism to stop or pause the current execution of a program</a:t>
            </a:r>
          </a:p>
          <a:p>
            <a:pPr lvl="1"/>
            <a:r>
              <a:rPr lang="en-US" dirty="0" smtClean="0"/>
              <a:t>Program must be un-paused or restarted a breakpoint occurs</a:t>
            </a:r>
          </a:p>
          <a:p>
            <a:pPr lvl="2"/>
            <a:endParaRPr lang="en-US" dirty="0" smtClean="0">
              <a:solidFill>
                <a:srgbClr val="25C6FF"/>
              </a:solidFill>
            </a:endParaRPr>
          </a:p>
          <a:p>
            <a:pPr lvl="2"/>
            <a:endParaRPr lang="en-US" dirty="0">
              <a:solidFill>
                <a:srgbClr val="25C6FF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Limited number of breakpoints allowed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2373" y="972994"/>
            <a:ext cx="4865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b</a:t>
            </a:r>
            <a:r>
              <a:rPr lang="en-US" sz="2800" dirty="0" err="1" smtClean="0">
                <a:solidFill>
                  <a:schemeClr val="bg1"/>
                </a:solidFill>
              </a:rPr>
              <a:t>link.c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022373" y="2267002"/>
            <a:ext cx="4997350" cy="250911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15" idx="1"/>
            <a:endCxn id="10" idx="1"/>
          </p:cNvCxnSpPr>
          <p:nvPr/>
        </p:nvCxnSpPr>
        <p:spPr>
          <a:xfrm rot="10800000">
            <a:off x="7022373" y="2392458"/>
            <a:ext cx="307890" cy="3306418"/>
          </a:xfrm>
          <a:prstGeom prst="bentConnector3">
            <a:avLst>
              <a:gd name="adj1" fmla="val 23881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5179" t="14760" r="14047" b="65495"/>
          <a:stretch/>
        </p:blipFill>
        <p:spPr>
          <a:xfrm>
            <a:off x="7548167" y="4718725"/>
            <a:ext cx="4193260" cy="15299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-142" t="46389" r="58954" b="22714"/>
          <a:stretch/>
        </p:blipFill>
        <p:spPr>
          <a:xfrm>
            <a:off x="7078698" y="1602231"/>
            <a:ext cx="4808729" cy="271797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7330263" y="5547355"/>
            <a:ext cx="4557164" cy="303041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>
            <a:off x="6890077" y="1336955"/>
            <a:ext cx="292603" cy="89624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93433" y="690624"/>
            <a:ext cx="139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Breakpoint Indicator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21387" t="3557" r="25929" b="90755"/>
          <a:stretch/>
        </p:blipFill>
        <p:spPr>
          <a:xfrm>
            <a:off x="805816" y="3303370"/>
            <a:ext cx="4611757" cy="46382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42202" y="4501616"/>
            <a:ext cx="139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Pause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9917" y="4095720"/>
            <a:ext cx="139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Play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568026" y="3767196"/>
            <a:ext cx="365179" cy="43748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26498" y="4668968"/>
            <a:ext cx="139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Step Into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15515" y="4400626"/>
            <a:ext cx="139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Step Over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57357" y="4020015"/>
            <a:ext cx="139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Step Out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36" name="Straight Arrow Connector 35"/>
          <p:cNvCxnSpPr>
            <a:stCxn id="28" idx="0"/>
          </p:cNvCxnSpPr>
          <p:nvPr/>
        </p:nvCxnSpPr>
        <p:spPr>
          <a:xfrm flipV="1">
            <a:off x="1738846" y="3803760"/>
            <a:ext cx="404142" cy="69785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1" idx="0"/>
          </p:cNvCxnSpPr>
          <p:nvPr/>
        </p:nvCxnSpPr>
        <p:spPr>
          <a:xfrm flipH="1" flipV="1">
            <a:off x="2615668" y="3767196"/>
            <a:ext cx="7474" cy="90177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882395" y="3803760"/>
            <a:ext cx="437391" cy="53050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3217712" y="3822572"/>
            <a:ext cx="361328" cy="30971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51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 Points [S6a]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8" y="1282846"/>
            <a:ext cx="6375280" cy="4596586"/>
          </a:xfrm>
        </p:spPr>
        <p:txBody>
          <a:bodyPr/>
          <a:lstStyle/>
          <a:p>
            <a:r>
              <a:rPr lang="en-US" dirty="0" smtClean="0"/>
              <a:t>Mechanism to stop or pause the current execution of a program when a variable or expression changes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Can happen at any point in the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3915" y="3968051"/>
            <a:ext cx="46089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5C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uint32_t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2400" dirty="0" smtClean="0">
                <a:solidFill>
                  <a:srgbClr val="25C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16; </a:t>
            </a:r>
            <a:r>
              <a:rPr lang="en-US" sz="24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/* Other Code Here*/</a:t>
            </a:r>
            <a:endParaRPr lang="en-US" sz="24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7815" y="1397991"/>
            <a:ext cx="48650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Example: </a:t>
            </a: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Set watch point on variable </a:t>
            </a:r>
            <a:r>
              <a:rPr lang="en-US" sz="2800" dirty="0" err="1" smtClean="0">
                <a:solidFill>
                  <a:srgbClr val="FFFF00"/>
                </a:solidFill>
              </a:rPr>
              <a:t>i</a:t>
            </a:r>
            <a:r>
              <a:rPr lang="en-US" sz="2800" dirty="0" smtClean="0">
                <a:solidFill>
                  <a:srgbClr val="FFFF00"/>
                </a:solidFill>
              </a:rPr>
              <a:t>. Anytime </a:t>
            </a:r>
            <a:r>
              <a:rPr lang="en-US" sz="2800" dirty="0" err="1" smtClean="0">
                <a:solidFill>
                  <a:srgbClr val="FFFF00"/>
                </a:solidFill>
              </a:rPr>
              <a:t>i</a:t>
            </a:r>
            <a:r>
              <a:rPr lang="en-US" sz="2800" dirty="0" smtClean="0">
                <a:solidFill>
                  <a:srgbClr val="FFFF00"/>
                </a:solidFill>
              </a:rPr>
              <a:t> changes, break. This should occur 16 times in this code excerpt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5179" t="14760" r="14047" b="65495"/>
          <a:stretch/>
        </p:blipFill>
        <p:spPr>
          <a:xfrm>
            <a:off x="1531678" y="4937547"/>
            <a:ext cx="4193260" cy="152997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404729" y="5577078"/>
            <a:ext cx="4685697" cy="302354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3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Breakpoints &amp; </a:t>
            </a:r>
            <a:r>
              <a:rPr lang="en-US" dirty="0" err="1" smtClean="0"/>
              <a:t>Watchpoints</a:t>
            </a:r>
            <a:r>
              <a:rPr lang="en-US" dirty="0" smtClean="0"/>
              <a:t> [S7a]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6"/>
            <a:ext cx="5970390" cy="1477328"/>
          </a:xfrm>
        </p:spPr>
        <p:txBody>
          <a:bodyPr/>
          <a:lstStyle/>
          <a:p>
            <a:r>
              <a:rPr lang="en-US" dirty="0" smtClean="0"/>
              <a:t>Microcontroller can </a:t>
            </a:r>
            <a:r>
              <a:rPr lang="en-US" i="1" dirty="0" smtClean="0">
                <a:solidFill>
                  <a:srgbClr val="FFFF00"/>
                </a:solidFill>
              </a:rPr>
              <a:t>miss</a:t>
            </a:r>
            <a:r>
              <a:rPr lang="en-US" dirty="0" smtClean="0"/>
              <a:t> data or external events if processor is paused</a:t>
            </a:r>
            <a:endParaRPr lang="en-US" dirty="0" smtClean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89999" y="3034047"/>
            <a:ext cx="5223959" cy="3297115"/>
            <a:chOff x="4916285" y="1002570"/>
            <a:chExt cx="7113219" cy="4916969"/>
          </a:xfrm>
        </p:grpSpPr>
        <p:sp>
          <p:nvSpPr>
            <p:cNvPr id="5" name="Rectangle 4"/>
            <p:cNvSpPr/>
            <p:nvPr/>
          </p:nvSpPr>
          <p:spPr>
            <a:xfrm>
              <a:off x="4916285" y="1002570"/>
              <a:ext cx="7113219" cy="4916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US" sz="1600" b="1" dirty="0"/>
                <a:t>Microcontroller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757017" y="4850093"/>
              <a:ext cx="1309404" cy="1005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GPIO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482435" y="2637121"/>
              <a:ext cx="1331823" cy="7658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Flash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601138" y="2360995"/>
              <a:ext cx="1363160" cy="11244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9" name="Left-Up Arrow 8"/>
            <p:cNvSpPr/>
            <p:nvPr/>
          </p:nvSpPr>
          <p:spPr>
            <a:xfrm>
              <a:off x="6773852" y="2233816"/>
              <a:ext cx="2951134" cy="2113922"/>
            </a:xfrm>
            <a:prstGeom prst="leftUpArrow">
              <a:avLst>
                <a:gd name="adj1" fmla="val 3214"/>
                <a:gd name="adj2" fmla="val 5840"/>
                <a:gd name="adj3" fmla="val 97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Up Arrow 9"/>
            <p:cNvSpPr/>
            <p:nvPr/>
          </p:nvSpPr>
          <p:spPr>
            <a:xfrm>
              <a:off x="8112340" y="3485484"/>
              <a:ext cx="301396" cy="766359"/>
            </a:xfrm>
            <a:prstGeom prst="upArrow">
              <a:avLst>
                <a:gd name="adj1" fmla="val 22221"/>
                <a:gd name="adj2" fmla="val 708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Up Arrow 10"/>
            <p:cNvSpPr/>
            <p:nvPr/>
          </p:nvSpPr>
          <p:spPr>
            <a:xfrm rot="10800000">
              <a:off x="9289607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Up Arrow 11"/>
            <p:cNvSpPr/>
            <p:nvPr/>
          </p:nvSpPr>
          <p:spPr>
            <a:xfrm rot="5400000">
              <a:off x="9941388" y="2554428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Up Arrow 12"/>
            <p:cNvSpPr/>
            <p:nvPr/>
          </p:nvSpPr>
          <p:spPr>
            <a:xfrm rot="10800000">
              <a:off x="7613476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66547" y="4850093"/>
              <a:ext cx="1467739" cy="10052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Peripherals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482435" y="3539673"/>
              <a:ext cx="1331823" cy="7658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SRAM</a:t>
              </a:r>
            </a:p>
          </p:txBody>
        </p:sp>
        <p:sp>
          <p:nvSpPr>
            <p:cNvPr id="16" name="Up Arrow 15"/>
            <p:cNvSpPr/>
            <p:nvPr/>
          </p:nvSpPr>
          <p:spPr>
            <a:xfrm rot="5400000">
              <a:off x="9901284" y="3497234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63620" y="5216745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736181" y="2811466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53879" y="5256648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8243872" y="3103607"/>
            <a:ext cx="836880" cy="50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20" idx="2"/>
            <a:endCxn id="8" idx="0"/>
          </p:cNvCxnSpPr>
          <p:nvPr/>
        </p:nvCxnSpPr>
        <p:spPr>
          <a:xfrm>
            <a:off x="8662312" y="3604997"/>
            <a:ext cx="1" cy="33995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83322" y="1730160"/>
            <a:ext cx="1129076" cy="7700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Debugger 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69235" y="1288399"/>
            <a:ext cx="1203158" cy="13351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Host PC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777234" y="1730160"/>
            <a:ext cx="1001107" cy="7700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 SW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24" idx="1"/>
            <a:endCxn id="22" idx="3"/>
          </p:cNvCxnSpPr>
          <p:nvPr/>
        </p:nvCxnSpPr>
        <p:spPr>
          <a:xfrm flipH="1">
            <a:off x="9212398" y="2115171"/>
            <a:ext cx="564836" cy="0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2"/>
          </p:cNvCxnSpPr>
          <p:nvPr/>
        </p:nvCxnSpPr>
        <p:spPr>
          <a:xfrm>
            <a:off x="8647860" y="2500181"/>
            <a:ext cx="14452" cy="603426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314089" y="4681903"/>
            <a:ext cx="1507958" cy="1087906"/>
          </a:xfrm>
          <a:prstGeom prst="rect">
            <a:avLst/>
          </a:prstGeom>
          <a:solidFill>
            <a:srgbClr val="25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Serial device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(UART)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84729" y="4873422"/>
            <a:ext cx="1077910" cy="6740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UART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22306" y="5146041"/>
            <a:ext cx="802754" cy="3352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Registers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822047" y="5048251"/>
            <a:ext cx="3662682" cy="0"/>
          </a:xfrm>
          <a:prstGeom prst="straightConnector1">
            <a:avLst/>
          </a:prstGeom>
          <a:ln w="57150">
            <a:solidFill>
              <a:srgbClr val="25C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22047" y="5369810"/>
            <a:ext cx="3662682" cy="0"/>
          </a:xfrm>
          <a:prstGeom prst="straightConnector1">
            <a:avLst/>
          </a:prstGeom>
          <a:ln w="57150">
            <a:solidFill>
              <a:srgbClr val="25C6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30194" y="546481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5C6FF"/>
                </a:solidFill>
              </a:rPr>
              <a:t>TX</a:t>
            </a:r>
            <a:endParaRPr lang="en-US" sz="2400" dirty="0">
              <a:solidFill>
                <a:srgbClr val="25C6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30194" y="4503467"/>
            <a:ext cx="51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25C6FF"/>
                </a:solidFill>
              </a:rPr>
              <a:t>RX</a:t>
            </a:r>
            <a:endParaRPr lang="en-US" sz="2400" dirty="0">
              <a:solidFill>
                <a:srgbClr val="25C6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81419" y="3573907"/>
            <a:ext cx="26144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FF00"/>
                </a:solidFill>
              </a:rPr>
              <a:t>Serial device is transmitting sequence of packets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[S8a]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8" y="1282846"/>
            <a:ext cx="6138833" cy="3618939"/>
          </a:xfrm>
        </p:spPr>
        <p:txBody>
          <a:bodyPr/>
          <a:lstStyle/>
          <a:p>
            <a:r>
              <a:rPr lang="en-US" dirty="0" smtClean="0"/>
              <a:t>Variables view allows you to see value while in current scope</a:t>
            </a:r>
          </a:p>
          <a:p>
            <a:pPr lvl="1"/>
            <a:endParaRPr lang="en-US" dirty="0"/>
          </a:p>
          <a:p>
            <a:r>
              <a:rPr lang="en-US" dirty="0" smtClean="0"/>
              <a:t>Must be </a:t>
            </a:r>
            <a:r>
              <a:rPr lang="en-US" dirty="0" smtClean="0">
                <a:solidFill>
                  <a:srgbClr val="25C6FF"/>
                </a:solidFill>
              </a:rPr>
              <a:t>paused</a:t>
            </a:r>
            <a:r>
              <a:rPr lang="en-US" dirty="0" smtClean="0"/>
              <a:t> to read value</a:t>
            </a:r>
          </a:p>
          <a:p>
            <a:pPr lvl="2"/>
            <a:endParaRPr lang="en-US" dirty="0"/>
          </a:p>
          <a:p>
            <a:r>
              <a:rPr lang="en-US" dirty="0" smtClean="0"/>
              <a:t>Can inject any value during a pause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4904" t="14212" r="5230" b="73490"/>
          <a:stretch/>
        </p:blipFill>
        <p:spPr>
          <a:xfrm>
            <a:off x="620227" y="5325374"/>
            <a:ext cx="5716404" cy="1062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45292" r="63087" b="41853"/>
          <a:stretch/>
        </p:blipFill>
        <p:spPr>
          <a:xfrm>
            <a:off x="6884986" y="1417196"/>
            <a:ext cx="4810745" cy="1262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5458" t="14029" r="16239" b="73866"/>
          <a:stretch/>
        </p:blipFill>
        <p:spPr>
          <a:xfrm>
            <a:off x="6809478" y="5307668"/>
            <a:ext cx="4677636" cy="1224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95" t="55165" r="60415" b="32220"/>
          <a:stretch/>
        </p:blipFill>
        <p:spPr>
          <a:xfrm>
            <a:off x="6898443" y="3067292"/>
            <a:ext cx="4797288" cy="1275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6112" y="4876781"/>
            <a:ext cx="24046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5C6FF"/>
                </a:solidFill>
              </a:rPr>
              <a:t>Before Initialization</a:t>
            </a:r>
            <a:endParaRPr lang="en-US" sz="2200" dirty="0">
              <a:solidFill>
                <a:srgbClr val="25C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6463" y="4880271"/>
            <a:ext cx="2227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5C6FF"/>
                </a:solidFill>
              </a:rPr>
              <a:t>After Initialization</a:t>
            </a:r>
            <a:endParaRPr lang="en-US" sz="2200" dirty="0">
              <a:solidFill>
                <a:srgbClr val="25C6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830677" y="4052058"/>
            <a:ext cx="4997350" cy="250911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6" idx="1"/>
            <a:endCxn id="14" idx="1"/>
          </p:cNvCxnSpPr>
          <p:nvPr/>
        </p:nvCxnSpPr>
        <p:spPr>
          <a:xfrm rot="10800000" flipH="1" flipV="1">
            <a:off x="6693931" y="1530358"/>
            <a:ext cx="136745" cy="2647155"/>
          </a:xfrm>
          <a:prstGeom prst="bentConnector3">
            <a:avLst>
              <a:gd name="adj1" fmla="val -167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693932" y="1237503"/>
            <a:ext cx="2158521" cy="585712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70875" y="787956"/>
            <a:ext cx="2566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5C6FF"/>
                </a:solidFill>
              </a:rPr>
              <a:t>Before Entry to Main</a:t>
            </a:r>
            <a:endParaRPr lang="en-US" sz="2200" dirty="0">
              <a:solidFill>
                <a:srgbClr val="25C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 [S9a]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8" y="1282846"/>
            <a:ext cx="6138833" cy="4298613"/>
          </a:xfrm>
        </p:spPr>
        <p:txBody>
          <a:bodyPr/>
          <a:lstStyle/>
          <a:p>
            <a:r>
              <a:rPr lang="en-US" dirty="0" smtClean="0"/>
              <a:t>Expressions view allows you to see any global variable, register or general expression</a:t>
            </a:r>
          </a:p>
          <a:p>
            <a:endParaRPr lang="en-US" dirty="0" smtClean="0"/>
          </a:p>
          <a:p>
            <a:r>
              <a:rPr lang="en-US" dirty="0" smtClean="0"/>
              <a:t>Can write c-expressions in here and they are evaluated at runtime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Must be </a:t>
            </a:r>
            <a:r>
              <a:rPr lang="en-US" dirty="0" smtClean="0">
                <a:solidFill>
                  <a:srgbClr val="25C6FF"/>
                </a:solidFill>
              </a:rPr>
              <a:t>paused</a:t>
            </a:r>
            <a:r>
              <a:rPr lang="en-US" dirty="0" smtClean="0"/>
              <a:t> to read values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765" t="13145" r="5124" b="36307"/>
          <a:stretch/>
        </p:blipFill>
        <p:spPr>
          <a:xfrm>
            <a:off x="6652590" y="463824"/>
            <a:ext cx="5102088" cy="4793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2145" r="46972" b="16152"/>
          <a:stretch/>
        </p:blipFill>
        <p:spPr>
          <a:xfrm>
            <a:off x="6336631" y="5465775"/>
            <a:ext cx="5457724" cy="1121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1810" y="6171364"/>
            <a:ext cx="39954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5C6FF"/>
                </a:solidFill>
              </a:rPr>
              <a:t>Breakpoint after array1 initialized</a:t>
            </a:r>
            <a:endParaRPr lang="en-US" sz="2200" dirty="0">
              <a:solidFill>
                <a:srgbClr val="25C6FF"/>
              </a:solidFill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5877263" y="6383158"/>
            <a:ext cx="459368" cy="3650"/>
          </a:xfrm>
          <a:prstGeom prst="straightConnector1">
            <a:avLst/>
          </a:prstGeom>
          <a:ln w="57150">
            <a:solidFill>
              <a:srgbClr val="25C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 [S10a]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8" y="1282846"/>
            <a:ext cx="6259149" cy="5047536"/>
          </a:xfrm>
        </p:spPr>
        <p:txBody>
          <a:bodyPr/>
          <a:lstStyle/>
          <a:p>
            <a:r>
              <a:rPr lang="en-US" dirty="0" smtClean="0"/>
              <a:t>Register view allows you to view</a:t>
            </a:r>
          </a:p>
          <a:p>
            <a:pPr lvl="1"/>
            <a:r>
              <a:rPr lang="en-US" dirty="0" smtClean="0"/>
              <a:t>Core CPU Registers</a:t>
            </a:r>
          </a:p>
          <a:p>
            <a:pPr lvl="2"/>
            <a:r>
              <a:rPr lang="en-US" dirty="0" smtClean="0"/>
              <a:t>General Purpose</a:t>
            </a:r>
          </a:p>
          <a:p>
            <a:pPr lvl="2"/>
            <a:r>
              <a:rPr lang="en-US" dirty="0" smtClean="0"/>
              <a:t>Special Purpose</a:t>
            </a:r>
          </a:p>
          <a:p>
            <a:pPr lvl="1"/>
            <a:r>
              <a:rPr lang="en-US" dirty="0" smtClean="0"/>
              <a:t>Peripheral </a:t>
            </a:r>
            <a:r>
              <a:rPr lang="en-US" dirty="0"/>
              <a:t>R</a:t>
            </a:r>
            <a:r>
              <a:rPr lang="en-US" dirty="0" smtClean="0"/>
              <a:t>egisters</a:t>
            </a:r>
          </a:p>
          <a:p>
            <a:endParaRPr lang="en-US" dirty="0" smtClean="0"/>
          </a:p>
          <a:p>
            <a:r>
              <a:rPr lang="en-US" dirty="0" smtClean="0"/>
              <a:t>Must be </a:t>
            </a:r>
            <a:r>
              <a:rPr lang="en-US" dirty="0" smtClean="0">
                <a:solidFill>
                  <a:srgbClr val="25C6FF"/>
                </a:solidFill>
              </a:rPr>
              <a:t>paused</a:t>
            </a:r>
            <a:r>
              <a:rPr lang="en-US" dirty="0" smtClean="0"/>
              <a:t> to read values</a:t>
            </a:r>
          </a:p>
          <a:p>
            <a:endParaRPr lang="en-US" dirty="0"/>
          </a:p>
          <a:p>
            <a:r>
              <a:rPr lang="en-US" dirty="0"/>
              <a:t>Can inject any </a:t>
            </a:r>
            <a:r>
              <a:rPr lang="en-US" dirty="0" smtClean="0"/>
              <a:t>value into register bit fields during </a:t>
            </a:r>
            <a:r>
              <a:rPr lang="en-US" dirty="0"/>
              <a:t>a pause for </a:t>
            </a:r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5994" t="12984" r="3024" b="51366"/>
          <a:stretch/>
        </p:blipFill>
        <p:spPr>
          <a:xfrm>
            <a:off x="6712225" y="896681"/>
            <a:ext cx="4890052" cy="2906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5855" t="20947" r="2886" b="46871"/>
          <a:stretch/>
        </p:blipFill>
        <p:spPr>
          <a:xfrm>
            <a:off x="6718852" y="4037446"/>
            <a:ext cx="4916556" cy="262393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4134678" y="2093843"/>
            <a:ext cx="2577547" cy="256185"/>
          </a:xfrm>
          <a:prstGeom prst="straightConnector1">
            <a:avLst/>
          </a:prstGeom>
          <a:ln w="57150">
            <a:solidFill>
              <a:srgbClr val="25C6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134678" y="3273287"/>
            <a:ext cx="2577547" cy="967409"/>
          </a:xfrm>
          <a:prstGeom prst="straightConnector1">
            <a:avLst/>
          </a:prstGeom>
          <a:ln w="57150">
            <a:solidFill>
              <a:srgbClr val="25C6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Browser [S11a]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8" y="1282846"/>
            <a:ext cx="6259149" cy="4888518"/>
          </a:xfrm>
        </p:spPr>
        <p:txBody>
          <a:bodyPr/>
          <a:lstStyle/>
          <a:p>
            <a:r>
              <a:rPr lang="en-US" dirty="0" smtClean="0"/>
              <a:t>Memory Browser allows you to view and alter memory directly at different accessible addresses</a:t>
            </a:r>
          </a:p>
          <a:p>
            <a:endParaRPr lang="en-US" dirty="0"/>
          </a:p>
          <a:p>
            <a:r>
              <a:rPr lang="en-US" dirty="0" smtClean="0"/>
              <a:t>Can format memory view many ways</a:t>
            </a:r>
          </a:p>
          <a:p>
            <a:endParaRPr lang="en-US" dirty="0" smtClean="0"/>
          </a:p>
          <a:p>
            <a:r>
              <a:rPr lang="en-US" dirty="0" smtClean="0"/>
              <a:t>Must be </a:t>
            </a:r>
            <a:r>
              <a:rPr lang="en-US" dirty="0" smtClean="0">
                <a:solidFill>
                  <a:srgbClr val="25C6FF"/>
                </a:solidFill>
              </a:rPr>
              <a:t>paused</a:t>
            </a:r>
            <a:r>
              <a:rPr lang="en-US" dirty="0" smtClean="0"/>
              <a:t> to read values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8842" t="48578" r="538" b="19078"/>
          <a:stretch/>
        </p:blipFill>
        <p:spPr>
          <a:xfrm>
            <a:off x="7050157" y="3149869"/>
            <a:ext cx="4777172" cy="3233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5856" t="18834" r="9655" b="74340"/>
          <a:stretch/>
        </p:blipFill>
        <p:spPr>
          <a:xfrm>
            <a:off x="6456947" y="1375351"/>
            <a:ext cx="5000448" cy="6522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050157" y="4530435"/>
            <a:ext cx="1060307" cy="1852963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8" idx="2"/>
            <a:endCxn id="6" idx="1"/>
          </p:cNvCxnSpPr>
          <p:nvPr/>
        </p:nvCxnSpPr>
        <p:spPr>
          <a:xfrm rot="5400000">
            <a:off x="7326168" y="1761950"/>
            <a:ext cx="3418956" cy="3970978"/>
          </a:xfrm>
          <a:prstGeom prst="bentConnector4">
            <a:avLst>
              <a:gd name="adj1" fmla="val 22673"/>
              <a:gd name="adj2" fmla="val 10575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0584874" y="1375351"/>
            <a:ext cx="872521" cy="662610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75553" y="2373282"/>
            <a:ext cx="3156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25C6FF"/>
                </a:solidFill>
              </a:rPr>
              <a:t>array1 &amp; array2 addresses</a:t>
            </a:r>
            <a:endParaRPr lang="en-US" sz="2200" dirty="0">
              <a:solidFill>
                <a:srgbClr val="25C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 [S12a]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8" y="1282846"/>
            <a:ext cx="5553645" cy="5250155"/>
          </a:xfrm>
        </p:spPr>
        <p:txBody>
          <a:bodyPr/>
          <a:lstStyle/>
          <a:p>
            <a:r>
              <a:rPr lang="en-US" dirty="0" smtClean="0"/>
              <a:t>Allows you to determine the function call hierarchy by looking at the stack</a:t>
            </a:r>
          </a:p>
          <a:p>
            <a:pPr lvl="1"/>
            <a:r>
              <a:rPr lang="en-US" dirty="0" smtClean="0"/>
              <a:t>Stack provides history of </a:t>
            </a:r>
            <a:r>
              <a:rPr lang="en-US" dirty="0" smtClean="0">
                <a:solidFill>
                  <a:srgbClr val="FFFF00"/>
                </a:solidFill>
              </a:rPr>
              <a:t>call frames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Must be </a:t>
            </a:r>
            <a:r>
              <a:rPr lang="en-US" dirty="0" smtClean="0">
                <a:solidFill>
                  <a:srgbClr val="25C6FF"/>
                </a:solidFill>
              </a:rPr>
              <a:t>paused</a:t>
            </a:r>
            <a:r>
              <a:rPr lang="en-US" dirty="0" smtClean="0"/>
              <a:t> to read current call stack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Very helpful for multi-threaded programs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0" t="12657" r="44887" b="72064"/>
          <a:stretch/>
        </p:blipFill>
        <p:spPr>
          <a:xfrm>
            <a:off x="5897768" y="4744277"/>
            <a:ext cx="6085287" cy="1444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38" t="56867" r="65889" b="23304"/>
          <a:stretch/>
        </p:blipFill>
        <p:spPr>
          <a:xfrm>
            <a:off x="7063407" y="1749285"/>
            <a:ext cx="3959359" cy="1987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0506" y="1328592"/>
            <a:ext cx="3279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25C6FF"/>
                </a:solidFill>
              </a:rPr>
              <a:t>Main calls </a:t>
            </a:r>
            <a:r>
              <a:rPr lang="en-US" sz="2000" dirty="0" err="1" smtClean="0">
                <a:solidFill>
                  <a:srgbClr val="25C6FF"/>
                </a:solidFill>
              </a:rPr>
              <a:t>blink_led_forever</a:t>
            </a:r>
            <a:r>
              <a:rPr lang="en-US" sz="2000" dirty="0" smtClean="0">
                <a:solidFill>
                  <a:srgbClr val="25C6FF"/>
                </a:solidFill>
              </a:rPr>
              <a:t>()</a:t>
            </a:r>
            <a:endParaRPr lang="en-US" sz="2000" dirty="0">
              <a:solidFill>
                <a:srgbClr val="25C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4215" y="4336076"/>
            <a:ext cx="311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25C6FF"/>
                </a:solidFill>
              </a:rPr>
              <a:t>Main is called by _c_int00()</a:t>
            </a:r>
            <a:endParaRPr lang="en-US" sz="2000" dirty="0">
              <a:solidFill>
                <a:srgbClr val="25C6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943062" y="3261499"/>
            <a:ext cx="1550503" cy="2481852"/>
          </a:xfrm>
          <a:prstGeom prst="straightConnector1">
            <a:avLst/>
          </a:prstGeom>
          <a:ln w="5715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Software </a:t>
            </a:r>
            <a:r>
              <a:rPr lang="en-US" dirty="0"/>
              <a:t>[</a:t>
            </a:r>
            <a:r>
              <a:rPr lang="en-US" dirty="0" smtClean="0"/>
              <a:t>S1a]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1" y="1282847"/>
            <a:ext cx="5892896" cy="2062103"/>
          </a:xfrm>
        </p:spPr>
        <p:txBody>
          <a:bodyPr/>
          <a:lstStyle/>
          <a:p>
            <a:r>
              <a:rPr lang="en-US" sz="3200" dirty="0" smtClean="0">
                <a:solidFill>
                  <a:srgbClr val="25C6FF"/>
                </a:solidFill>
              </a:rPr>
              <a:t>Debugger: </a:t>
            </a:r>
            <a:r>
              <a:rPr lang="en-US" sz="3200" dirty="0" smtClean="0"/>
              <a:t>Software application that connects to embedded system’s target application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27496" y="3034047"/>
            <a:ext cx="3986462" cy="3297115"/>
            <a:chOff x="6601326" y="1002570"/>
            <a:chExt cx="5428178" cy="4916969"/>
          </a:xfrm>
        </p:grpSpPr>
        <p:sp>
          <p:nvSpPr>
            <p:cNvPr id="28" name="Rectangle 27"/>
            <p:cNvSpPr/>
            <p:nvPr/>
          </p:nvSpPr>
          <p:spPr>
            <a:xfrm>
              <a:off x="6601326" y="1002570"/>
              <a:ext cx="5428178" cy="4916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US" sz="1600" b="1" dirty="0"/>
                <a:t>Microcontroller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57017" y="4850093"/>
              <a:ext cx="1309404" cy="1005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GPIO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482435" y="2637121"/>
              <a:ext cx="1331823" cy="7658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Flash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01138" y="2360995"/>
              <a:ext cx="1363160" cy="11244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32" name="Left-Up Arrow 31"/>
            <p:cNvSpPr/>
            <p:nvPr/>
          </p:nvSpPr>
          <p:spPr>
            <a:xfrm>
              <a:off x="6773852" y="2233816"/>
              <a:ext cx="2951134" cy="2113922"/>
            </a:xfrm>
            <a:prstGeom prst="leftUpArrow">
              <a:avLst>
                <a:gd name="adj1" fmla="val 3214"/>
                <a:gd name="adj2" fmla="val 5840"/>
                <a:gd name="adj3" fmla="val 97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Up Arrow 32"/>
            <p:cNvSpPr/>
            <p:nvPr/>
          </p:nvSpPr>
          <p:spPr>
            <a:xfrm>
              <a:off x="8112340" y="3485484"/>
              <a:ext cx="301396" cy="766359"/>
            </a:xfrm>
            <a:prstGeom prst="upArrow">
              <a:avLst>
                <a:gd name="adj1" fmla="val 22221"/>
                <a:gd name="adj2" fmla="val 708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Up Arrow 33"/>
            <p:cNvSpPr/>
            <p:nvPr/>
          </p:nvSpPr>
          <p:spPr>
            <a:xfrm rot="10800000">
              <a:off x="9289607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Up Arrow 34"/>
            <p:cNvSpPr/>
            <p:nvPr/>
          </p:nvSpPr>
          <p:spPr>
            <a:xfrm rot="5400000">
              <a:off x="9941388" y="2554428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Up Arrow 35"/>
            <p:cNvSpPr/>
            <p:nvPr/>
          </p:nvSpPr>
          <p:spPr>
            <a:xfrm rot="10800000">
              <a:off x="7613476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66547" y="4850093"/>
              <a:ext cx="1467739" cy="10052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Peripherals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482435" y="3539673"/>
              <a:ext cx="1331823" cy="7658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SRAM</a:t>
              </a:r>
            </a:p>
          </p:txBody>
        </p:sp>
        <p:sp>
          <p:nvSpPr>
            <p:cNvPr id="39" name="Up Arrow 38"/>
            <p:cNvSpPr/>
            <p:nvPr/>
          </p:nvSpPr>
          <p:spPr>
            <a:xfrm rot="5400000">
              <a:off x="9901284" y="3497234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863620" y="5216745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36181" y="2811466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253879" y="5256648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8083322" y="1730160"/>
            <a:ext cx="1129076" cy="7700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Debugger 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669235" y="1288399"/>
            <a:ext cx="1203158" cy="13351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Host PC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77234" y="1730160"/>
            <a:ext cx="1001107" cy="7700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 SW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43872" y="3103607"/>
            <a:ext cx="836880" cy="50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9" idx="2"/>
            <a:endCxn id="31" idx="0"/>
          </p:cNvCxnSpPr>
          <p:nvPr/>
        </p:nvCxnSpPr>
        <p:spPr>
          <a:xfrm>
            <a:off x="8662312" y="3604997"/>
            <a:ext cx="1" cy="33995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  <a:endCxn id="5" idx="3"/>
          </p:cNvCxnSpPr>
          <p:nvPr/>
        </p:nvCxnSpPr>
        <p:spPr>
          <a:xfrm flipH="1">
            <a:off x="9212398" y="2115171"/>
            <a:ext cx="564836" cy="0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" idx="2"/>
            <a:endCxn id="49" idx="0"/>
          </p:cNvCxnSpPr>
          <p:nvPr/>
        </p:nvCxnSpPr>
        <p:spPr>
          <a:xfrm>
            <a:off x="8647860" y="2500181"/>
            <a:ext cx="14452" cy="603426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Software </a:t>
            </a:r>
            <a:r>
              <a:rPr lang="en-US" dirty="0"/>
              <a:t>[</a:t>
            </a:r>
            <a:r>
              <a:rPr lang="en-US" dirty="0" smtClean="0"/>
              <a:t>S1b]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1" y="1282847"/>
            <a:ext cx="5892896" cy="4662815"/>
          </a:xfrm>
        </p:spPr>
        <p:txBody>
          <a:bodyPr/>
          <a:lstStyle/>
          <a:p>
            <a:r>
              <a:rPr lang="en-US" sz="3200" dirty="0" smtClean="0">
                <a:solidFill>
                  <a:srgbClr val="25C6FF"/>
                </a:solidFill>
              </a:rPr>
              <a:t>Debugger: </a:t>
            </a:r>
            <a:r>
              <a:rPr lang="en-US" sz="3200" dirty="0" smtClean="0"/>
              <a:t>Software application that connects to embedded system’s target application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 smtClean="0"/>
              <a:t>Debuggers </a:t>
            </a:r>
            <a:r>
              <a:rPr lang="en-US" sz="3200" dirty="0"/>
              <a:t>a</a:t>
            </a:r>
            <a:r>
              <a:rPr lang="en-US" sz="3200" dirty="0" smtClean="0"/>
              <a:t>llow users to</a:t>
            </a:r>
          </a:p>
          <a:p>
            <a:pPr lvl="1"/>
            <a:r>
              <a:rPr lang="en-US" sz="2800" dirty="0" smtClean="0"/>
              <a:t>Observe Behavior</a:t>
            </a:r>
          </a:p>
          <a:p>
            <a:pPr lvl="1"/>
            <a:r>
              <a:rPr lang="en-US" sz="2800" dirty="0" smtClean="0"/>
              <a:t>Control Behavior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7427496" y="3034047"/>
            <a:ext cx="3986462" cy="3297115"/>
            <a:chOff x="6601326" y="1002570"/>
            <a:chExt cx="5428178" cy="4916969"/>
          </a:xfrm>
        </p:grpSpPr>
        <p:sp>
          <p:nvSpPr>
            <p:cNvPr id="28" name="Rectangle 27"/>
            <p:cNvSpPr/>
            <p:nvPr/>
          </p:nvSpPr>
          <p:spPr>
            <a:xfrm>
              <a:off x="6601326" y="1002570"/>
              <a:ext cx="5428178" cy="4916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US" sz="1600" b="1" dirty="0"/>
                <a:t>Microcontroller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57017" y="4850093"/>
              <a:ext cx="1309404" cy="1005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GPIO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482435" y="2637121"/>
              <a:ext cx="1331823" cy="7658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Flash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01138" y="2360995"/>
              <a:ext cx="1363160" cy="11244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32" name="Left-Up Arrow 31"/>
            <p:cNvSpPr/>
            <p:nvPr/>
          </p:nvSpPr>
          <p:spPr>
            <a:xfrm>
              <a:off x="6773852" y="2233816"/>
              <a:ext cx="2951134" cy="2113922"/>
            </a:xfrm>
            <a:prstGeom prst="leftUpArrow">
              <a:avLst>
                <a:gd name="adj1" fmla="val 3214"/>
                <a:gd name="adj2" fmla="val 5840"/>
                <a:gd name="adj3" fmla="val 97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Up Arrow 32"/>
            <p:cNvSpPr/>
            <p:nvPr/>
          </p:nvSpPr>
          <p:spPr>
            <a:xfrm>
              <a:off x="8112340" y="3485484"/>
              <a:ext cx="301396" cy="766359"/>
            </a:xfrm>
            <a:prstGeom prst="upArrow">
              <a:avLst>
                <a:gd name="adj1" fmla="val 22221"/>
                <a:gd name="adj2" fmla="val 708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Up Arrow 33"/>
            <p:cNvSpPr/>
            <p:nvPr/>
          </p:nvSpPr>
          <p:spPr>
            <a:xfrm rot="10800000">
              <a:off x="9289607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Up Arrow 34"/>
            <p:cNvSpPr/>
            <p:nvPr/>
          </p:nvSpPr>
          <p:spPr>
            <a:xfrm rot="5400000">
              <a:off x="9941388" y="2554428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Up Arrow 35"/>
            <p:cNvSpPr/>
            <p:nvPr/>
          </p:nvSpPr>
          <p:spPr>
            <a:xfrm rot="10800000">
              <a:off x="7613476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66547" y="4850093"/>
              <a:ext cx="1467739" cy="10052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Peripherals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482435" y="3539673"/>
              <a:ext cx="1331823" cy="7658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SRAM</a:t>
              </a:r>
            </a:p>
          </p:txBody>
        </p:sp>
        <p:sp>
          <p:nvSpPr>
            <p:cNvPr id="39" name="Up Arrow 38"/>
            <p:cNvSpPr/>
            <p:nvPr/>
          </p:nvSpPr>
          <p:spPr>
            <a:xfrm rot="5400000">
              <a:off x="9901284" y="3497234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863620" y="5216745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36181" y="2811466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253879" y="5256648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8083322" y="1730160"/>
            <a:ext cx="1129076" cy="7700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Debugger 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669235" y="1288399"/>
            <a:ext cx="1203158" cy="13351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Host PC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77234" y="1730160"/>
            <a:ext cx="1001107" cy="7700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 SW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43872" y="3103607"/>
            <a:ext cx="836880" cy="50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9" idx="2"/>
            <a:endCxn id="31" idx="0"/>
          </p:cNvCxnSpPr>
          <p:nvPr/>
        </p:nvCxnSpPr>
        <p:spPr>
          <a:xfrm>
            <a:off x="8662312" y="3604997"/>
            <a:ext cx="1" cy="33995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  <a:endCxn id="5" idx="3"/>
          </p:cNvCxnSpPr>
          <p:nvPr/>
        </p:nvCxnSpPr>
        <p:spPr>
          <a:xfrm flipH="1">
            <a:off x="9212398" y="2115171"/>
            <a:ext cx="564836" cy="0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" idx="2"/>
            <a:endCxn id="49" idx="0"/>
          </p:cNvCxnSpPr>
          <p:nvPr/>
        </p:nvCxnSpPr>
        <p:spPr>
          <a:xfrm>
            <a:off x="8647860" y="2500181"/>
            <a:ext cx="14452" cy="603426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92382" y="2801894"/>
            <a:ext cx="1443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FF00"/>
                </a:solidFill>
              </a:rPr>
              <a:t>Debug Access Port (DAP)</a:t>
            </a:r>
            <a:endParaRPr lang="en-US" sz="2200" dirty="0">
              <a:solidFill>
                <a:srgbClr val="FFFF00"/>
              </a:solidFill>
            </a:endParaRPr>
          </a:p>
        </p:txBody>
      </p:sp>
      <p:cxnSp>
        <p:nvCxnSpPr>
          <p:cNvPr id="69" name="Straight Arrow Connector 68"/>
          <p:cNvCxnSpPr>
            <a:stCxn id="49" idx="1"/>
            <a:endCxn id="18" idx="3"/>
          </p:cNvCxnSpPr>
          <p:nvPr/>
        </p:nvCxnSpPr>
        <p:spPr>
          <a:xfrm flipH="1">
            <a:off x="7135759" y="3354302"/>
            <a:ext cx="1108113" cy="1590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3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Software </a:t>
            </a:r>
            <a:r>
              <a:rPr lang="en-US" dirty="0"/>
              <a:t>[</a:t>
            </a:r>
            <a:r>
              <a:rPr lang="en-US" dirty="0" smtClean="0"/>
              <a:t>S1c]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1" y="1282847"/>
            <a:ext cx="5892896" cy="4662815"/>
          </a:xfrm>
        </p:spPr>
        <p:txBody>
          <a:bodyPr/>
          <a:lstStyle/>
          <a:p>
            <a:r>
              <a:rPr lang="en-US" sz="3200" dirty="0" smtClean="0">
                <a:solidFill>
                  <a:srgbClr val="25C6FF"/>
                </a:solidFill>
              </a:rPr>
              <a:t>Debugger: </a:t>
            </a:r>
            <a:r>
              <a:rPr lang="en-US" sz="3200" dirty="0" smtClean="0"/>
              <a:t>Software application that connects to embedded system’s target application</a:t>
            </a:r>
          </a:p>
          <a:p>
            <a:pPr lvl="1"/>
            <a:r>
              <a:rPr lang="en-US" sz="2800" dirty="0" err="1" smtClean="0">
                <a:solidFill>
                  <a:srgbClr val="FFFF00"/>
                </a:solidFill>
              </a:rPr>
              <a:t>E,g</a:t>
            </a:r>
            <a:r>
              <a:rPr lang="en-US" sz="2800" dirty="0" smtClean="0">
                <a:solidFill>
                  <a:srgbClr val="FFFF00"/>
                </a:solidFill>
              </a:rPr>
              <a:t>: GNU Debugger (</a:t>
            </a:r>
            <a:r>
              <a:rPr lang="en-US" sz="2800" dirty="0" err="1" smtClean="0">
                <a:solidFill>
                  <a:srgbClr val="FFFF00"/>
                </a:solidFill>
              </a:rPr>
              <a:t>gdb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</a:p>
          <a:p>
            <a:pPr lvl="1"/>
            <a:endParaRPr lang="en-US" sz="2800" dirty="0"/>
          </a:p>
          <a:p>
            <a:r>
              <a:rPr lang="en-US" sz="3200" dirty="0" smtClean="0"/>
              <a:t>Debuggers </a:t>
            </a:r>
            <a:r>
              <a:rPr lang="en-US" sz="3200" dirty="0"/>
              <a:t>a</a:t>
            </a:r>
            <a:r>
              <a:rPr lang="en-US" sz="3200" dirty="0" smtClean="0"/>
              <a:t>llow users to</a:t>
            </a:r>
          </a:p>
          <a:p>
            <a:pPr lvl="1"/>
            <a:r>
              <a:rPr lang="en-US" sz="2800" dirty="0" smtClean="0"/>
              <a:t>Observe Behavior</a:t>
            </a:r>
          </a:p>
          <a:p>
            <a:pPr lvl="1"/>
            <a:r>
              <a:rPr lang="en-US" sz="2800" dirty="0" smtClean="0"/>
              <a:t>Control Behavior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7427496" y="3034047"/>
            <a:ext cx="3986462" cy="3297115"/>
            <a:chOff x="6601326" y="1002570"/>
            <a:chExt cx="5428178" cy="4916969"/>
          </a:xfrm>
        </p:grpSpPr>
        <p:sp>
          <p:nvSpPr>
            <p:cNvPr id="28" name="Rectangle 27"/>
            <p:cNvSpPr/>
            <p:nvPr/>
          </p:nvSpPr>
          <p:spPr>
            <a:xfrm>
              <a:off x="6601326" y="1002570"/>
              <a:ext cx="5428178" cy="4916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US" sz="1600" b="1" dirty="0"/>
                <a:t>Microcontroller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57017" y="4850093"/>
              <a:ext cx="1309404" cy="1005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GPIO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482435" y="2637121"/>
              <a:ext cx="1331823" cy="7658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Flash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01138" y="2360995"/>
              <a:ext cx="1363160" cy="11244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32" name="Left-Up Arrow 31"/>
            <p:cNvSpPr/>
            <p:nvPr/>
          </p:nvSpPr>
          <p:spPr>
            <a:xfrm>
              <a:off x="6773852" y="2233816"/>
              <a:ext cx="2951134" cy="2113922"/>
            </a:xfrm>
            <a:prstGeom prst="leftUpArrow">
              <a:avLst>
                <a:gd name="adj1" fmla="val 3214"/>
                <a:gd name="adj2" fmla="val 5840"/>
                <a:gd name="adj3" fmla="val 97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Up Arrow 32"/>
            <p:cNvSpPr/>
            <p:nvPr/>
          </p:nvSpPr>
          <p:spPr>
            <a:xfrm>
              <a:off x="8112340" y="3485484"/>
              <a:ext cx="301396" cy="766359"/>
            </a:xfrm>
            <a:prstGeom prst="upArrow">
              <a:avLst>
                <a:gd name="adj1" fmla="val 22221"/>
                <a:gd name="adj2" fmla="val 708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Up Arrow 33"/>
            <p:cNvSpPr/>
            <p:nvPr/>
          </p:nvSpPr>
          <p:spPr>
            <a:xfrm rot="10800000">
              <a:off x="9289607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Up Arrow 34"/>
            <p:cNvSpPr/>
            <p:nvPr/>
          </p:nvSpPr>
          <p:spPr>
            <a:xfrm rot="5400000">
              <a:off x="9941388" y="2554428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Up Arrow 35"/>
            <p:cNvSpPr/>
            <p:nvPr/>
          </p:nvSpPr>
          <p:spPr>
            <a:xfrm rot="10800000">
              <a:off x="7613476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66547" y="4850093"/>
              <a:ext cx="1467739" cy="10052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Peripherals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482435" y="3539673"/>
              <a:ext cx="1331823" cy="7658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SRAM</a:t>
              </a:r>
            </a:p>
          </p:txBody>
        </p:sp>
        <p:sp>
          <p:nvSpPr>
            <p:cNvPr id="39" name="Up Arrow 38"/>
            <p:cNvSpPr/>
            <p:nvPr/>
          </p:nvSpPr>
          <p:spPr>
            <a:xfrm rot="5400000">
              <a:off x="9901284" y="3497234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863620" y="5216745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36181" y="2811466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253879" y="5256648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8083322" y="1730160"/>
            <a:ext cx="1129076" cy="7700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Debugger 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669235" y="1288399"/>
            <a:ext cx="1203158" cy="13351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Host PC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77234" y="1730160"/>
            <a:ext cx="1001107" cy="7700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 SW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43872" y="3103607"/>
            <a:ext cx="836880" cy="50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9" idx="2"/>
            <a:endCxn id="31" idx="0"/>
          </p:cNvCxnSpPr>
          <p:nvPr/>
        </p:nvCxnSpPr>
        <p:spPr>
          <a:xfrm>
            <a:off x="8662312" y="3604997"/>
            <a:ext cx="1" cy="33995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  <a:endCxn id="5" idx="3"/>
          </p:cNvCxnSpPr>
          <p:nvPr/>
        </p:nvCxnSpPr>
        <p:spPr>
          <a:xfrm flipH="1">
            <a:off x="9212398" y="2115171"/>
            <a:ext cx="564836" cy="0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" idx="2"/>
            <a:endCxn id="49" idx="0"/>
          </p:cNvCxnSpPr>
          <p:nvPr/>
        </p:nvCxnSpPr>
        <p:spPr>
          <a:xfrm>
            <a:off x="8647860" y="2500181"/>
            <a:ext cx="14452" cy="603426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92382" y="2801894"/>
            <a:ext cx="1443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FF00"/>
                </a:solidFill>
              </a:rPr>
              <a:t>Debug Access Port (DAP)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678359" y="1897103"/>
            <a:ext cx="987756" cy="43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rgbClr val="FFFF00"/>
                </a:solidFill>
              </a:rPr>
              <a:t>gdb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73557" y="882484"/>
            <a:ext cx="1672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FF00"/>
                </a:solidFill>
              </a:rPr>
              <a:t>*Not always required</a:t>
            </a:r>
            <a:endParaRPr lang="en-US" sz="2200" dirty="0">
              <a:solidFill>
                <a:srgbClr val="FFFF00"/>
              </a:solidFill>
            </a:endParaRPr>
          </a:p>
        </p:txBody>
      </p:sp>
      <p:cxnSp>
        <p:nvCxnSpPr>
          <p:cNvPr id="69" name="Straight Arrow Connector 68"/>
          <p:cNvCxnSpPr>
            <a:stCxn id="49" idx="1"/>
            <a:endCxn id="18" idx="3"/>
          </p:cNvCxnSpPr>
          <p:nvPr/>
        </p:nvCxnSpPr>
        <p:spPr>
          <a:xfrm flipH="1">
            <a:off x="7135759" y="3354302"/>
            <a:ext cx="1108113" cy="1590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5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Debuggers </a:t>
            </a:r>
            <a:r>
              <a:rPr lang="en-US" dirty="0"/>
              <a:t>[</a:t>
            </a:r>
            <a:r>
              <a:rPr lang="en-US" dirty="0" smtClean="0"/>
              <a:t>S2a]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1" y="1282847"/>
            <a:ext cx="7017106" cy="2069797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Main Tasks: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Connect </a:t>
            </a:r>
            <a:r>
              <a:rPr lang="en-US" sz="2800" dirty="0">
                <a:solidFill>
                  <a:schemeClr val="bg1"/>
                </a:solidFill>
              </a:rPr>
              <a:t>to </a:t>
            </a:r>
            <a:r>
              <a:rPr lang="en-US" sz="2800" dirty="0" smtClean="0">
                <a:solidFill>
                  <a:schemeClr val="bg1"/>
                </a:solidFill>
              </a:rPr>
              <a:t>development </a:t>
            </a:r>
            <a:r>
              <a:rPr lang="en-US" sz="2800" dirty="0">
                <a:solidFill>
                  <a:schemeClr val="bg1"/>
                </a:solidFill>
              </a:rPr>
              <a:t>board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Program an application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Debug an application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27496" y="3034047"/>
            <a:ext cx="3986462" cy="3297115"/>
            <a:chOff x="6601326" y="1002570"/>
            <a:chExt cx="5428178" cy="4916969"/>
          </a:xfrm>
        </p:grpSpPr>
        <p:sp>
          <p:nvSpPr>
            <p:cNvPr id="28" name="Rectangle 27"/>
            <p:cNvSpPr/>
            <p:nvPr/>
          </p:nvSpPr>
          <p:spPr>
            <a:xfrm>
              <a:off x="6601326" y="1002570"/>
              <a:ext cx="5428178" cy="49169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US" sz="1600" b="1" dirty="0"/>
                <a:t>Microcontroller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757017" y="4850093"/>
              <a:ext cx="1309404" cy="1005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GPIO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482435" y="2637121"/>
              <a:ext cx="1331823" cy="7658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Flash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01138" y="2360995"/>
              <a:ext cx="1363160" cy="11244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32" name="Left-Up Arrow 31"/>
            <p:cNvSpPr/>
            <p:nvPr/>
          </p:nvSpPr>
          <p:spPr>
            <a:xfrm>
              <a:off x="6773852" y="2233816"/>
              <a:ext cx="2951134" cy="2113922"/>
            </a:xfrm>
            <a:prstGeom prst="leftUpArrow">
              <a:avLst>
                <a:gd name="adj1" fmla="val 3214"/>
                <a:gd name="adj2" fmla="val 5840"/>
                <a:gd name="adj3" fmla="val 975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Up Arrow 32"/>
            <p:cNvSpPr/>
            <p:nvPr/>
          </p:nvSpPr>
          <p:spPr>
            <a:xfrm>
              <a:off x="8112340" y="3485484"/>
              <a:ext cx="301396" cy="766359"/>
            </a:xfrm>
            <a:prstGeom prst="upArrow">
              <a:avLst>
                <a:gd name="adj1" fmla="val 22221"/>
                <a:gd name="adj2" fmla="val 708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Up Arrow 33"/>
            <p:cNvSpPr/>
            <p:nvPr/>
          </p:nvSpPr>
          <p:spPr>
            <a:xfrm rot="10800000">
              <a:off x="9289607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Up Arrow 34"/>
            <p:cNvSpPr/>
            <p:nvPr/>
          </p:nvSpPr>
          <p:spPr>
            <a:xfrm rot="5400000">
              <a:off x="9941388" y="2554428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Up Arrow 35"/>
            <p:cNvSpPr/>
            <p:nvPr/>
          </p:nvSpPr>
          <p:spPr>
            <a:xfrm rot="10800000">
              <a:off x="7613476" y="4237271"/>
              <a:ext cx="267085" cy="612822"/>
            </a:xfrm>
            <a:prstGeom prst="upArrow">
              <a:avLst>
                <a:gd name="adj1" fmla="val 22221"/>
                <a:gd name="adj2" fmla="val 795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66547" y="4850093"/>
              <a:ext cx="1467739" cy="10052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Peripherals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482435" y="3539673"/>
              <a:ext cx="1331823" cy="76587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SRAM</a:t>
              </a:r>
            </a:p>
          </p:txBody>
        </p:sp>
        <p:sp>
          <p:nvSpPr>
            <p:cNvPr id="39" name="Up Arrow 38"/>
            <p:cNvSpPr/>
            <p:nvPr/>
          </p:nvSpPr>
          <p:spPr>
            <a:xfrm rot="5400000">
              <a:off x="9901284" y="3497234"/>
              <a:ext cx="229870" cy="865154"/>
            </a:xfrm>
            <a:prstGeom prst="upArrow">
              <a:avLst>
                <a:gd name="adj1" fmla="val 38159"/>
                <a:gd name="adj2" fmla="val 936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863620" y="5216745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36181" y="2811466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253879" y="5256648"/>
              <a:ext cx="1093073" cy="4999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Registers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8083322" y="1730160"/>
            <a:ext cx="1129076" cy="7700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Debugger Hardware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669235" y="1288399"/>
            <a:ext cx="1203158" cy="13351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Host PC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77234" y="1730160"/>
            <a:ext cx="1001107" cy="7700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 SW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243872" y="3103607"/>
            <a:ext cx="836880" cy="5013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9" idx="2"/>
            <a:endCxn id="31" idx="0"/>
          </p:cNvCxnSpPr>
          <p:nvPr/>
        </p:nvCxnSpPr>
        <p:spPr>
          <a:xfrm>
            <a:off x="8662312" y="3604997"/>
            <a:ext cx="1" cy="33995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1"/>
            <a:endCxn id="5" idx="3"/>
          </p:cNvCxnSpPr>
          <p:nvPr/>
        </p:nvCxnSpPr>
        <p:spPr>
          <a:xfrm flipH="1">
            <a:off x="9212398" y="2115171"/>
            <a:ext cx="564836" cy="0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" idx="2"/>
            <a:endCxn id="49" idx="0"/>
          </p:cNvCxnSpPr>
          <p:nvPr/>
        </p:nvCxnSpPr>
        <p:spPr>
          <a:xfrm>
            <a:off x="8647860" y="2500181"/>
            <a:ext cx="14452" cy="603426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678359" y="1897103"/>
            <a:ext cx="987756" cy="43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solidFill>
                  <a:srgbClr val="FFFF00"/>
                </a:solidFill>
              </a:rPr>
              <a:t>gdb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76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Debuggers </a:t>
            </a:r>
            <a:r>
              <a:rPr lang="en-US" dirty="0"/>
              <a:t>[</a:t>
            </a:r>
            <a:r>
              <a:rPr lang="en-US" dirty="0" smtClean="0"/>
              <a:t>S2a]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1" y="1282847"/>
            <a:ext cx="7017106" cy="3677930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Main Tasks: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Connect to development board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Program an application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Debug an </a:t>
            </a:r>
            <a:r>
              <a:rPr lang="en-US" sz="2800" dirty="0">
                <a:solidFill>
                  <a:schemeClr val="bg1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pplication</a:t>
            </a:r>
          </a:p>
          <a:p>
            <a:pPr lvl="1"/>
            <a:endParaRPr lang="en-US" sz="2800" dirty="0" smtClean="0">
              <a:solidFill>
                <a:srgbClr val="25C6FF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Requires software application running on a host machine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542890" y="955430"/>
            <a:ext cx="1203158" cy="13351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Host PC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50889" y="1397191"/>
            <a:ext cx="1001107" cy="7700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 SW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/>
          <p:cNvCxnSpPr>
            <a:stCxn id="48" idx="2"/>
          </p:cNvCxnSpPr>
          <p:nvPr/>
        </p:nvCxnSpPr>
        <p:spPr>
          <a:xfrm>
            <a:off x="9151443" y="2167212"/>
            <a:ext cx="14452" cy="817125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1367" t="420" r="2177" b="781"/>
          <a:stretch/>
        </p:blipFill>
        <p:spPr>
          <a:xfrm>
            <a:off x="8704371" y="2765922"/>
            <a:ext cx="2242833" cy="36514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585095" y="2642556"/>
            <a:ext cx="20548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XDS-110ET</a:t>
            </a:r>
          </a:p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On Board Programmer / Debugger</a:t>
            </a:r>
            <a:endParaRPr lang="en-US" sz="2200" dirty="0">
              <a:solidFill>
                <a:srgbClr val="FFFF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586905" y="2642556"/>
            <a:ext cx="1357494" cy="1538543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8269357" y="5054288"/>
            <a:ext cx="1476691" cy="87555"/>
          </a:xfrm>
          <a:prstGeom prst="straightConnector1">
            <a:avLst/>
          </a:prstGeom>
          <a:ln w="38100">
            <a:solidFill>
              <a:srgbClr val="25C6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304972" y="4640015"/>
            <a:ext cx="2054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25C6FF"/>
                </a:solidFill>
              </a:rPr>
              <a:t>DAP is internal to target Microcontroller</a:t>
            </a:r>
            <a:endParaRPr lang="en-US" sz="2200" dirty="0">
              <a:solidFill>
                <a:srgbClr val="25C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Debuggers </a:t>
            </a:r>
            <a:r>
              <a:rPr lang="en-US" dirty="0"/>
              <a:t>[</a:t>
            </a:r>
            <a:r>
              <a:rPr lang="en-US" dirty="0" smtClean="0"/>
              <a:t>S2c]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801" y="1282847"/>
            <a:ext cx="7017106" cy="4575612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Main Tasks: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Connect </a:t>
            </a:r>
            <a:r>
              <a:rPr lang="en-US" sz="2800" dirty="0">
                <a:solidFill>
                  <a:schemeClr val="bg1"/>
                </a:solidFill>
              </a:rPr>
              <a:t>to development board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Program an application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Debug an application</a:t>
            </a:r>
          </a:p>
          <a:p>
            <a:pPr lvl="1"/>
            <a:endParaRPr lang="en-US" sz="2800" dirty="0" smtClean="0">
              <a:solidFill>
                <a:srgbClr val="25C6FF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Requires software application running on a host machine</a:t>
            </a:r>
          </a:p>
          <a:p>
            <a:pPr lvl="1"/>
            <a:r>
              <a:rPr lang="en-US" sz="2800" dirty="0" smtClean="0">
                <a:solidFill>
                  <a:schemeClr val="bg1"/>
                </a:solidFill>
              </a:rPr>
              <a:t>Code Composer Studio (CCS)</a:t>
            </a:r>
          </a:p>
          <a:p>
            <a:pPr lvl="2"/>
            <a:r>
              <a:rPr lang="en-US" sz="2200" dirty="0" smtClean="0">
                <a:solidFill>
                  <a:schemeClr val="bg1"/>
                </a:solidFill>
              </a:rPr>
              <a:t>Texas Instruments IDE with Debugger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43" name="Picture 6" descr="https://e2e.ti.com/cfs-file/__key/communityserver-blogs-components-weblogfiles/00-00-00-05-35/cc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" b="3948"/>
          <a:stretch/>
        </p:blipFill>
        <p:spPr bwMode="auto">
          <a:xfrm>
            <a:off x="7554199" y="488405"/>
            <a:ext cx="3424981" cy="202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>
            <a:off x="9183419" y="2419003"/>
            <a:ext cx="14452" cy="817125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1367" t="420" r="2177" b="781"/>
          <a:stretch/>
        </p:blipFill>
        <p:spPr>
          <a:xfrm>
            <a:off x="8736347" y="3017713"/>
            <a:ext cx="2242833" cy="365146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8618881" y="2894347"/>
            <a:ext cx="1357494" cy="1538543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526798" y="2940343"/>
            <a:ext cx="20548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XDS-110ET</a:t>
            </a:r>
          </a:p>
          <a:p>
            <a:pPr algn="ctr"/>
            <a:r>
              <a:rPr lang="en-US" sz="2200" b="1" dirty="0" smtClean="0">
                <a:solidFill>
                  <a:srgbClr val="FFFF00"/>
                </a:solidFill>
              </a:rPr>
              <a:t>On Board Programmer / Debugger</a:t>
            </a:r>
            <a:endParaRPr lang="en-US" sz="2200" dirty="0">
              <a:solidFill>
                <a:srgbClr val="FFFF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219475" y="5305261"/>
            <a:ext cx="1476691" cy="87555"/>
          </a:xfrm>
          <a:prstGeom prst="straightConnector1">
            <a:avLst/>
          </a:prstGeom>
          <a:ln w="38100">
            <a:solidFill>
              <a:srgbClr val="25C6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26798" y="4838818"/>
            <a:ext cx="2054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25C6FF"/>
                </a:solidFill>
              </a:rPr>
              <a:t>DAP is internal to target Microcontroller</a:t>
            </a:r>
            <a:endParaRPr lang="en-US" sz="2200" dirty="0">
              <a:solidFill>
                <a:srgbClr val="25C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1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559377" y="3917847"/>
            <a:ext cx="4319802" cy="2294021"/>
          </a:xfrm>
          <a:prstGeom prst="roundRect">
            <a:avLst>
              <a:gd name="adj" fmla="val 4429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Microcontroller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Symbols [S3]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7"/>
            <a:ext cx="10903337" cy="2534027"/>
          </a:xfrm>
        </p:spPr>
        <p:txBody>
          <a:bodyPr/>
          <a:lstStyle/>
          <a:p>
            <a:r>
              <a:rPr lang="en-US" dirty="0" smtClean="0"/>
              <a:t>Must enable debug </a:t>
            </a:r>
            <a:r>
              <a:rPr lang="en-US" dirty="0"/>
              <a:t>s</a:t>
            </a:r>
            <a:r>
              <a:rPr lang="en-US" dirty="0" smtClean="0"/>
              <a:t>ymbols at compilation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-g</a:t>
            </a:r>
            <a:r>
              <a:rPr lang="en-US" dirty="0" smtClean="0"/>
              <a:t> flag</a:t>
            </a:r>
          </a:p>
          <a:p>
            <a:pPr lvl="1"/>
            <a:endParaRPr lang="en-US" dirty="0"/>
          </a:p>
          <a:p>
            <a:r>
              <a:rPr lang="en-US" dirty="0" smtClean="0"/>
              <a:t>Provides mechanism for debugger to interpret executing code and map to original source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38765" y="4406693"/>
            <a:ext cx="2895601" cy="1107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Executing Application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(Machine Code)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80420" y="4467145"/>
            <a:ext cx="1642952" cy="9624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Debug Application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648762" y="4399087"/>
            <a:ext cx="1444001" cy="10985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Source Code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5278" y="5704637"/>
            <a:ext cx="1130968" cy="745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Symbol Table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88013" y="1874372"/>
            <a:ext cx="737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arm-none-</a:t>
            </a:r>
            <a:r>
              <a:rPr lang="en-US" sz="2400" dirty="0" err="1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eabi</a:t>
            </a:r>
            <a:r>
              <a:rPr lang="en-US" sz="24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400" dirty="0" err="1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4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–g </a:t>
            </a:r>
            <a:r>
              <a:rPr lang="en-US" sz="2400" dirty="0" err="1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main.c</a:t>
            </a:r>
            <a:r>
              <a:rPr lang="en-US" sz="2400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–o </a:t>
            </a:r>
            <a:r>
              <a:rPr lang="en-US" sz="2400" dirty="0" err="1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endParaRPr lang="en-US" sz="24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98438" y="4488114"/>
            <a:ext cx="1001267" cy="9204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DAP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11" idx="1"/>
          </p:cNvCxnSpPr>
          <p:nvPr/>
        </p:nvCxnSpPr>
        <p:spPr>
          <a:xfrm>
            <a:off x="4523372" y="4948349"/>
            <a:ext cx="3175066" cy="0"/>
          </a:xfrm>
          <a:prstGeom prst="straightConnector1">
            <a:avLst/>
          </a:prstGeom>
          <a:ln w="38100">
            <a:solidFill>
              <a:srgbClr val="25C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769348" y="5648488"/>
            <a:ext cx="3742506" cy="4291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Memory (SRAM/Flash)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7" idx="4"/>
            <a:endCxn id="5" idx="1"/>
          </p:cNvCxnSpPr>
          <p:nvPr/>
        </p:nvCxnSpPr>
        <p:spPr>
          <a:xfrm flipV="1">
            <a:off x="2092763" y="4948349"/>
            <a:ext cx="787657" cy="1"/>
          </a:xfrm>
          <a:prstGeom prst="straightConnector1">
            <a:avLst/>
          </a:prstGeom>
          <a:ln w="28575">
            <a:solidFill>
              <a:srgbClr val="25C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3"/>
            <a:endCxn id="5" idx="1"/>
          </p:cNvCxnSpPr>
          <p:nvPr/>
        </p:nvCxnSpPr>
        <p:spPr>
          <a:xfrm flipV="1">
            <a:off x="1936246" y="4948349"/>
            <a:ext cx="944174" cy="1129267"/>
          </a:xfrm>
          <a:prstGeom prst="bentConnector3">
            <a:avLst/>
          </a:prstGeom>
          <a:ln w="28575">
            <a:solidFill>
              <a:srgbClr val="25C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43035" y="5064857"/>
            <a:ext cx="2535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5C6FF"/>
                </a:solidFill>
              </a:rPr>
              <a:t>Commands and Data Sent between application and Microcontroller)</a:t>
            </a:r>
            <a:endParaRPr lang="en-US" sz="2000" dirty="0">
              <a:solidFill>
                <a:srgbClr val="25C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9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Access Port [S4a]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99" y="1282846"/>
            <a:ext cx="4654938" cy="4447371"/>
          </a:xfrm>
        </p:spPr>
        <p:txBody>
          <a:bodyPr/>
          <a:lstStyle/>
          <a:p>
            <a:r>
              <a:rPr lang="en-US" dirty="0" smtClean="0"/>
              <a:t>Built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d</a:t>
            </a:r>
            <a:r>
              <a:rPr lang="en-US" dirty="0" smtClean="0"/>
              <a:t>ebug </a:t>
            </a:r>
            <a:r>
              <a:rPr lang="en-US" dirty="0"/>
              <a:t>p</a:t>
            </a:r>
            <a:r>
              <a:rPr lang="en-US" dirty="0" smtClean="0"/>
              <a:t>ort called </a:t>
            </a:r>
            <a:r>
              <a:rPr lang="en-US" dirty="0" smtClean="0">
                <a:solidFill>
                  <a:srgbClr val="25C6FF"/>
                </a:solidFill>
              </a:rPr>
              <a:t>Debug Access Port (DAP)</a:t>
            </a:r>
          </a:p>
          <a:p>
            <a:endParaRPr lang="en-US" dirty="0"/>
          </a:p>
          <a:p>
            <a:r>
              <a:rPr lang="en-US" dirty="0" smtClean="0"/>
              <a:t>Supports multiple debugging interfaces</a:t>
            </a:r>
          </a:p>
          <a:p>
            <a:pPr lvl="1"/>
            <a:r>
              <a:rPr lang="en-US" dirty="0" smtClean="0"/>
              <a:t>Joint </a:t>
            </a:r>
            <a:r>
              <a:rPr lang="en-US" dirty="0"/>
              <a:t>Test Action Group </a:t>
            </a:r>
            <a:r>
              <a:rPr lang="en-US" dirty="0" smtClean="0"/>
              <a:t>(JTAG)</a:t>
            </a:r>
          </a:p>
          <a:p>
            <a:pPr lvl="1"/>
            <a:r>
              <a:rPr lang="en-US" dirty="0" smtClean="0"/>
              <a:t>Serial Wire Debug (SWD)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20" y="1239547"/>
            <a:ext cx="7066149" cy="527072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13621" y="5173579"/>
            <a:ext cx="1203158" cy="697832"/>
          </a:xfrm>
          <a:prstGeom prst="roundRect">
            <a:avLst/>
          </a:prstGeom>
          <a:noFill/>
          <a:ln w="38100">
            <a:solidFill>
              <a:srgbClr val="25C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OC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MOOC Dark</Template>
  <TotalTime>12180</TotalTime>
  <Words>886</Words>
  <Application>Microsoft Office PowerPoint</Application>
  <PresentationFormat>Widescreen</PresentationFormat>
  <Paragraphs>252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Helvetica Neue</vt:lpstr>
      <vt:lpstr>Helvetica Neue UltraLight</vt:lpstr>
      <vt:lpstr>MOOC Dark</vt:lpstr>
      <vt:lpstr>Debugging a Microcontroller Program: Part 1</vt:lpstr>
      <vt:lpstr>Testing Software [S1a]</vt:lpstr>
      <vt:lpstr>Testing Software [S1b]</vt:lpstr>
      <vt:lpstr>Testing Software [S1c]</vt:lpstr>
      <vt:lpstr>Debuggers [S2a]</vt:lpstr>
      <vt:lpstr>Debuggers [S2a]</vt:lpstr>
      <vt:lpstr>Debuggers [S2c]</vt:lpstr>
      <vt:lpstr>Debug Symbols [S3] </vt:lpstr>
      <vt:lpstr>Debug Access Port [S4a]</vt:lpstr>
      <vt:lpstr>Debug Access Port [S4a]</vt:lpstr>
      <vt:lpstr>Breakpoints [S5a]</vt:lpstr>
      <vt:lpstr>Breakpoints [S5b]</vt:lpstr>
      <vt:lpstr>Watch Points [S6a]</vt:lpstr>
      <vt:lpstr>Breakpoints &amp; Watchpoints [S7a]</vt:lpstr>
      <vt:lpstr>Variable Scope [S8a]</vt:lpstr>
      <vt:lpstr>Expressions [S9a]</vt:lpstr>
      <vt:lpstr>Registers [S10a]</vt:lpstr>
      <vt:lpstr>Memory Browser [S11a]</vt:lpstr>
      <vt:lpstr>Stack Trace [S12a]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Abillar</dc:creator>
  <cp:lastModifiedBy>alex</cp:lastModifiedBy>
  <cp:revision>746</cp:revision>
  <dcterms:created xsi:type="dcterms:W3CDTF">2016-09-13T20:37:08Z</dcterms:created>
  <dcterms:modified xsi:type="dcterms:W3CDTF">2017-06-27T16:42:11Z</dcterms:modified>
</cp:coreProperties>
</file>